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85" r:id="rId11"/>
    <p:sldId id="270" r:id="rId12"/>
    <p:sldId id="273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6" r:id="rId22"/>
    <p:sldId id="280" r:id="rId23"/>
    <p:sldId id="281" r:id="rId24"/>
    <p:sldId id="301" r:id="rId25"/>
    <p:sldId id="282" r:id="rId26"/>
    <p:sldId id="299" r:id="rId27"/>
    <p:sldId id="287" r:id="rId28"/>
    <p:sldId id="283" r:id="rId29"/>
    <p:sldId id="284" r:id="rId30"/>
    <p:sldId id="288" r:id="rId31"/>
    <p:sldId id="289" r:id="rId32"/>
    <p:sldId id="290" r:id="rId33"/>
    <p:sldId id="291" r:id="rId34"/>
    <p:sldId id="292" r:id="rId35"/>
    <p:sldId id="300" r:id="rId36"/>
    <p:sldId id="293" r:id="rId37"/>
    <p:sldId id="294" r:id="rId38"/>
    <p:sldId id="295" r:id="rId39"/>
    <p:sldId id="296" r:id="rId40"/>
    <p:sldId id="297" r:id="rId41"/>
    <p:sldId id="298" r:id="rId42"/>
    <p:sldId id="258" r:id="rId43"/>
    <p:sldId id="260" r:id="rId44"/>
  </p:sldIdLst>
  <p:sldSz cx="9144000" cy="6858000" type="screen4x3"/>
  <p:notesSz cx="6858000" cy="9144000"/>
  <p:custDataLst>
    <p:tags r:id="rId4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74" y="-7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</c:v>
                </c:pt>
                <c:pt idx="1">
                  <c:v>48</c:v>
                </c:pt>
                <c:pt idx="2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A8-4B09-B47D-D9209D89C58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2A8-4B09-B47D-D9209D89C58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Лист1!$D$2:$D$5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2A8-4B09-B47D-D9209D89C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484352"/>
        <c:axId val="28485888"/>
        <c:axId val="0"/>
      </c:bar3DChart>
      <c:catAx>
        <c:axId val="28484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485888"/>
        <c:crosses val="autoZero"/>
        <c:auto val="1"/>
        <c:lblAlgn val="ctr"/>
        <c:lblOffset val="100"/>
        <c:noMultiLvlLbl val="0"/>
      </c:catAx>
      <c:valAx>
        <c:axId val="28485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4843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6 класс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CF-4670-A60A-869B66F23BF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7 класс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CF-4670-A60A-869B66F23BF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8 класс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ECF-4670-A60A-869B66F23BF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8 класс2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CF-4670-A60A-869B66F23BF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9 класс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1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ECF-4670-A60A-869B66F23BF0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10 класс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2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ECF-4670-A60A-869B66F23BF0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9 класс2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ECF-4670-A60A-869B66F23BF0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10 класс2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1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ECF-4670-A60A-869B66F23BF0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11 класс2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Лист1!$J$2:$J$5</c:f>
              <c:numCache>
                <c:formatCode>General</c:formatCode>
                <c:ptCount val="4"/>
                <c:pt idx="2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ECF-4670-A60A-869B66F23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9779840"/>
        <c:axId val="29781376"/>
        <c:axId val="0"/>
      </c:bar3DChart>
      <c:catAx>
        <c:axId val="29779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9781376"/>
        <c:crosses val="autoZero"/>
        <c:auto val="1"/>
        <c:lblAlgn val="ctr"/>
        <c:lblOffset val="100"/>
        <c:noMultiLvlLbl val="0"/>
      </c:catAx>
      <c:valAx>
        <c:axId val="29781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77984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Районный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2015-2016</c:v>
                </c:pt>
                <c:pt idx="1">
                  <c:v>2017-2018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68</c:v>
                </c:pt>
                <c:pt idx="1">
                  <c:v>68.7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33-4862-94DF-D38D1251D3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Школьный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2015-2016</c:v>
                </c:pt>
                <c:pt idx="1">
                  <c:v>2017-2018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67</c:v>
                </c:pt>
                <c:pt idx="1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633-4862-94DF-D38D1251D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926336"/>
        <c:axId val="28927872"/>
      </c:barChart>
      <c:catAx>
        <c:axId val="28926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927872"/>
        <c:crosses val="autoZero"/>
        <c:auto val="1"/>
        <c:lblAlgn val="ctr"/>
        <c:lblOffset val="100"/>
        <c:noMultiLvlLbl val="0"/>
      </c:catAx>
      <c:valAx>
        <c:axId val="28927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9263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1470025"/>
          </a:xfrm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06084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58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23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73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27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3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632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03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44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65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10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42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A58B6-971A-462A-8553-BD15075589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7A2EB-1EEC-4842-9E02-32E452F28CF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937418" y="6488668"/>
            <a:ext cx="320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4"/>
              </a:rPr>
              <a:t>http://presentation-creation.ru/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75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emf"/><Relationship Id="rId9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dirty="0">
                <a:solidFill>
                  <a:srgbClr val="00B050"/>
                </a:solidFill>
              </a:rPr>
              <a:t>ИНФОРМАЦИЯ </a:t>
            </a:r>
            <a:br>
              <a:rPr lang="ru-RU" sz="5400" dirty="0">
                <a:solidFill>
                  <a:srgbClr val="00B050"/>
                </a:solidFill>
              </a:rPr>
            </a:br>
            <a:r>
              <a:rPr lang="ru-RU" sz="5400" dirty="0">
                <a:solidFill>
                  <a:srgbClr val="00B050"/>
                </a:solidFill>
              </a:rPr>
              <a:t>О ПРОФЕССИОНАЛЬНЫХ ДОСТИЖЕНИЯХ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2060848"/>
            <a:ext cx="5256584" cy="4680520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sz="4000" b="1" i="1" dirty="0">
                <a:solidFill>
                  <a:schemeClr val="tx1"/>
                </a:solidFill>
              </a:rPr>
              <a:t>ТЕПЛОВОЙ </a:t>
            </a:r>
          </a:p>
          <a:p>
            <a:r>
              <a:rPr lang="ru-RU" sz="4000" b="1" i="1" dirty="0">
                <a:solidFill>
                  <a:schemeClr val="tx1"/>
                </a:solidFill>
              </a:rPr>
              <a:t>МАРИИ НИКОЛАЕВНЫ,</a:t>
            </a:r>
          </a:p>
          <a:p>
            <a:r>
              <a:rPr lang="ru-RU" sz="4000" b="1" i="1" dirty="0">
                <a:solidFill>
                  <a:schemeClr val="tx1"/>
                </a:solidFill>
              </a:rPr>
              <a:t>УЧИТЕЛЯ РУССКОГО ЯЗЫКА И ЛИТЕРАТУРЫ</a:t>
            </a:r>
          </a:p>
          <a:p>
            <a:r>
              <a:rPr lang="ru-RU" sz="2400" b="1" i="1" dirty="0">
                <a:solidFill>
                  <a:schemeClr val="tx1"/>
                </a:solidFill>
              </a:rPr>
              <a:t>МБОУ СОШ №4</a:t>
            </a:r>
          </a:p>
          <a:p>
            <a:r>
              <a:rPr lang="ru-RU" sz="2400" b="1" i="1" dirty="0">
                <a:solidFill>
                  <a:schemeClr val="tx1"/>
                </a:solidFill>
              </a:rPr>
              <a:t>Г. Белая Калитва</a:t>
            </a:r>
          </a:p>
        </p:txBody>
      </p:sp>
      <p:pic>
        <p:nvPicPr>
          <p:cNvPr id="11266" name="Picture 2" descr="C:\Users\Антон___\Desktop\ФОТО\bd756a957b6126925006a5ac446b8e4f475f8c9c4cc5f8c4db7a95eeff19a82e4969a719dcf17b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21088"/>
            <a:ext cx="193928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70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Публикации:</a:t>
            </a:r>
          </a:p>
        </p:txBody>
      </p:sp>
      <p:pic>
        <p:nvPicPr>
          <p:cNvPr id="2050" name="Picture 2" descr="C:\Users\Антон___\Downloads\licens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31996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тон___\Downloads\св-во о публикац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3240360" cy="45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нтон___\Downloads\license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2333"/>
            <a:ext cx="3595648" cy="50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9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3061"/>
            <a:ext cx="8229600" cy="1143000"/>
          </a:xfrm>
        </p:spPr>
        <p:txBody>
          <a:bodyPr>
            <a:noAutofit/>
          </a:bodyPr>
          <a:lstStyle/>
          <a:p>
            <a:pPr marL="457200">
              <a:lnSpc>
                <a:spcPct val="115000"/>
              </a:lnSpc>
            </a:pPr>
            <a:r>
              <a:rPr lang="ru-RU" sz="2800" b="1" u="sng" dirty="0">
                <a:latin typeface="Times New Roman"/>
                <a:ea typeface="Calibri"/>
                <a:cs typeface="Times New Roman"/>
              </a:rPr>
              <a:t>Динамика уровня освоения обучающимися учебного предмета за последние 3 года.</a:t>
            </a:r>
            <a:r>
              <a:rPr lang="ru-RU" sz="2000" b="1" dirty="0">
                <a:ea typeface="Calibri"/>
                <a:cs typeface="Times New Roman"/>
              </a:rPr>
              <a:t/>
            </a:r>
            <a:br>
              <a:rPr lang="ru-RU" sz="2000" b="1" dirty="0">
                <a:ea typeface="Calibri"/>
                <a:cs typeface="Times New Roman"/>
              </a:rPr>
            </a:b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205602"/>
              </p:ext>
            </p:extLst>
          </p:nvPr>
        </p:nvGraphicFramePr>
        <p:xfrm>
          <a:off x="395537" y="2223447"/>
          <a:ext cx="8064895" cy="2253144"/>
        </p:xfrm>
        <a:graphic>
          <a:graphicData uri="http://schemas.openxmlformats.org/drawingml/2006/table">
            <a:tbl>
              <a:tblPr firstRow="1" firstCol="1" bandRow="1"/>
              <a:tblGrid>
                <a:gridCol w="14619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357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13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64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894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012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Классы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обучающихся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успевающих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Успеваемость, 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2015-2016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8,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9,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0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,8,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10,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23728" y="1484784"/>
            <a:ext cx="48842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Общая успеваемость по предмету</a:t>
            </a:r>
            <a:endParaRPr kumimoji="0" lang="ru-RU" altLang="ru-RU" sz="1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Общее качество знаний по предмету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543857"/>
              </p:ext>
            </p:extLst>
          </p:nvPr>
        </p:nvGraphicFramePr>
        <p:xfrm>
          <a:off x="1259632" y="1844824"/>
          <a:ext cx="7071345" cy="3384376"/>
        </p:xfrm>
        <a:graphic>
          <a:graphicData uri="http://schemas.openxmlformats.org/drawingml/2006/table">
            <a:tbl>
              <a:tblPr firstRow="1" firstCol="1" bandRow="1"/>
              <a:tblGrid>
                <a:gridCol w="12908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75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40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268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20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3537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Классы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обучающихся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Успевающие на 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«4»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«5»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Качество освоения, 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68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8,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68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9,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68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,8,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10,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318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i="1" dirty="0">
                <a:latin typeface="Times New Roman"/>
                <a:ea typeface="Calibri"/>
                <a:cs typeface="Times New Roman"/>
              </a:rPr>
            </a:br>
            <a:r>
              <a:rPr lang="ru-RU" sz="2400" b="1" i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i="1" dirty="0">
                <a:latin typeface="Times New Roman"/>
                <a:ea typeface="Calibri"/>
                <a:cs typeface="Times New Roman"/>
              </a:rPr>
            </a:br>
            <a:r>
              <a:rPr lang="ru-RU" sz="2400" b="1" i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i="1" dirty="0">
                <a:latin typeface="Times New Roman"/>
                <a:ea typeface="Calibri"/>
                <a:cs typeface="Times New Roman"/>
              </a:rPr>
            </a:br>
            <a:r>
              <a:rPr lang="ru-RU" sz="2400" b="1" i="1" dirty="0">
                <a:latin typeface="Times New Roman"/>
                <a:ea typeface="Calibri"/>
                <a:cs typeface="Times New Roman"/>
              </a:rPr>
              <a:t>Диаграмма </a:t>
            </a:r>
            <a:r>
              <a:rPr lang="ru-RU" sz="2400" b="1" i="1" spc="-20" dirty="0">
                <a:latin typeface="Times New Roman"/>
                <a:ea typeface="Calibri"/>
                <a:cs typeface="Times New Roman"/>
              </a:rPr>
              <a:t>уровня и качества освоения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r>
              <a:rPr lang="ru-RU" sz="2400" b="1" i="1" spc="-20" dirty="0">
                <a:latin typeface="Times New Roman"/>
                <a:ea typeface="Calibri"/>
                <a:cs typeface="Times New Roman"/>
              </a:rPr>
              <a:t>обучающимися учебных программ </a:t>
            </a:r>
            <a:r>
              <a:rPr lang="ru-RU" sz="2400" b="1" i="1" dirty="0">
                <a:latin typeface="Times New Roman"/>
                <a:ea typeface="Calibri"/>
                <a:cs typeface="Times New Roman"/>
              </a:rPr>
              <a:t>по предмету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3600" b="1" i="1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766576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5784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indent="270510">
              <a:lnSpc>
                <a:spcPct val="115000"/>
              </a:lnSpc>
            </a:pPr>
            <a:r>
              <a:rPr lang="ru-RU" sz="3200" b="1" i="1" spc="-2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3200" b="1" i="1" spc="-20" dirty="0">
                <a:latin typeface="Times New Roman"/>
                <a:ea typeface="Calibri"/>
                <a:cs typeface="Times New Roman"/>
              </a:rPr>
            </a:br>
            <a:r>
              <a:rPr lang="ru-RU" sz="3200" b="1" i="1" spc="-20" dirty="0">
                <a:latin typeface="Times New Roman"/>
                <a:ea typeface="Calibri"/>
                <a:cs typeface="Times New Roman"/>
              </a:rPr>
              <a:t>Качество освоения учебных программ </a:t>
            </a:r>
            <a:br>
              <a:rPr lang="ru-RU" sz="3200" b="1" i="1" spc="-20" dirty="0">
                <a:latin typeface="Times New Roman"/>
                <a:ea typeface="Calibri"/>
                <a:cs typeface="Times New Roman"/>
              </a:rPr>
            </a:br>
            <a:r>
              <a:rPr lang="ru-RU" sz="3200" b="1" i="1" spc="-20" dirty="0">
                <a:latin typeface="Times New Roman"/>
                <a:ea typeface="Calibri"/>
                <a:cs typeface="Times New Roman"/>
              </a:rPr>
              <a:t>по классам</a:t>
            </a:r>
            <a:r>
              <a:rPr lang="ru-RU" sz="2400" dirty="0">
                <a:ea typeface="Calibri"/>
                <a:cs typeface="Times New Roman"/>
              </a:rPr>
              <a:t/>
            </a:r>
            <a:br>
              <a:rPr lang="ru-RU" sz="2400" dirty="0">
                <a:ea typeface="Calibri"/>
                <a:cs typeface="Times New Roman"/>
              </a:rPr>
            </a:b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834887"/>
              </p:ext>
            </p:extLst>
          </p:nvPr>
        </p:nvGraphicFramePr>
        <p:xfrm>
          <a:off x="323528" y="1777590"/>
          <a:ext cx="8136905" cy="4531729"/>
        </p:xfrm>
        <a:graphic>
          <a:graphicData uri="http://schemas.openxmlformats.org/drawingml/2006/table">
            <a:tbl>
              <a:tblPr firstRow="1" firstCol="1" bandRow="1"/>
              <a:tblGrid>
                <a:gridCol w="17067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67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56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39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039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66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Классы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обучающихся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Успевающие на 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«4»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«5»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Качество освоения, 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3233">
                <a:tc row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3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3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3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3233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3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3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3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3233">
                <a:tc row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3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3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3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3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173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Диаграмма качества освоения учебных программ по классам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681819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6934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833043"/>
              </p:ext>
            </p:extLst>
          </p:nvPr>
        </p:nvGraphicFramePr>
        <p:xfrm>
          <a:off x="1043608" y="2276872"/>
          <a:ext cx="7200801" cy="2736305"/>
        </p:xfrm>
        <a:graphic>
          <a:graphicData uri="http://schemas.openxmlformats.org/drawingml/2006/table">
            <a:tbl>
              <a:tblPr firstRow="1" firstCol="1" bandRow="1"/>
              <a:tblGrid>
                <a:gridCol w="11036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16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42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65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047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54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Классы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сдававших экзамен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Качество, 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Успеваемость, 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0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2015-2016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0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2016-2017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536" y="151276"/>
            <a:ext cx="813690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государственной (итоговой) аттестации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(за 2 года, т.к. в 2017-2018 уч. году 9 класса не было):</a:t>
            </a:r>
            <a:endParaRPr kumimoji="0" lang="ru-RU" altLang="ru-RU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33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i="1" dirty="0">
                <a:latin typeface="Times New Roman"/>
                <a:ea typeface="Calibri"/>
                <a:cs typeface="Times New Roman"/>
              </a:rPr>
            </a:br>
            <a:r>
              <a:rPr lang="ru-RU" sz="2400" b="1" i="1" dirty="0">
                <a:latin typeface="Times New Roman"/>
                <a:ea typeface="Calibri"/>
                <a:cs typeface="Times New Roman"/>
              </a:rPr>
              <a:t>Результаты сдачи ЕГЭ по русскому языку</a:t>
            </a:r>
            <a:r>
              <a:rPr lang="ru-RU" sz="1800" dirty="0">
                <a:ea typeface="Calibri"/>
                <a:cs typeface="Times New Roman"/>
              </a:rPr>
              <a:t> </a:t>
            </a:r>
            <a:br>
              <a:rPr lang="ru-RU" sz="1800" dirty="0">
                <a:ea typeface="Calibri"/>
                <a:cs typeface="Times New Roman"/>
              </a:rPr>
            </a:br>
            <a:r>
              <a:rPr lang="ru-RU" sz="2400" b="1" i="1" dirty="0">
                <a:latin typeface="Times New Roman"/>
                <a:ea typeface="Calibri"/>
                <a:cs typeface="Times New Roman"/>
              </a:rPr>
              <a:t>учащимися МБОУ СОШ №4</a:t>
            </a:r>
            <a:br>
              <a:rPr lang="ru-RU" sz="2400" b="1" i="1" dirty="0">
                <a:latin typeface="Times New Roman"/>
                <a:ea typeface="Calibri"/>
                <a:cs typeface="Times New Roman"/>
              </a:rPr>
            </a:br>
            <a:r>
              <a:rPr lang="ru-RU" sz="2400" b="1" i="1" dirty="0">
                <a:latin typeface="Times New Roman"/>
                <a:ea typeface="Calibri"/>
                <a:cs typeface="Times New Roman"/>
              </a:rPr>
              <a:t>за 2 года</a:t>
            </a:r>
            <a:r>
              <a:rPr lang="ru-RU" sz="1800" dirty="0">
                <a:ea typeface="Calibri"/>
                <a:cs typeface="Times New Roman"/>
              </a:rPr>
              <a:t> </a:t>
            </a:r>
            <a:r>
              <a:rPr lang="ru-RU" sz="2400" i="1" dirty="0">
                <a:latin typeface="Times New Roman"/>
                <a:ea typeface="Calibri"/>
                <a:cs typeface="Times New Roman"/>
              </a:rPr>
              <a:t>(в 2016-2017 учебном году не было 11 класса)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937877"/>
              </p:ext>
            </p:extLst>
          </p:nvPr>
        </p:nvGraphicFramePr>
        <p:xfrm>
          <a:off x="1259632" y="2420888"/>
          <a:ext cx="7056785" cy="2592287"/>
        </p:xfrm>
        <a:graphic>
          <a:graphicData uri="http://schemas.openxmlformats.org/drawingml/2006/table">
            <a:tbl>
              <a:tblPr firstRow="1" firstCol="1" bandRow="1"/>
              <a:tblGrid>
                <a:gridCol w="11624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4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01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93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06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555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сдававших ЕГЭ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 балл по району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 балл по школе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Максимальный балл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430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2700" b="1" i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i="1" dirty="0">
                <a:latin typeface="Times New Roman"/>
                <a:ea typeface="Calibri"/>
                <a:cs typeface="Times New Roman"/>
              </a:rPr>
            </a:br>
            <a:r>
              <a:rPr lang="ru-RU" sz="2700" b="1" i="1" dirty="0">
                <a:latin typeface="Times New Roman"/>
                <a:ea typeface="Calibri"/>
                <a:cs typeface="Times New Roman"/>
              </a:rPr>
              <a:t>График среднего балла ЕГЭ за 2 года по школе </a:t>
            </a:r>
            <a:br>
              <a:rPr lang="ru-RU" sz="2700" b="1" i="1" dirty="0">
                <a:latin typeface="Times New Roman"/>
                <a:ea typeface="Calibri"/>
                <a:cs typeface="Times New Roman"/>
              </a:rPr>
            </a:br>
            <a:r>
              <a:rPr lang="ru-RU" sz="2700" b="1" i="1" dirty="0">
                <a:latin typeface="Times New Roman"/>
                <a:ea typeface="Calibri"/>
                <a:cs typeface="Times New Roman"/>
              </a:rPr>
              <a:t>в сравнении со средним баллом по району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92177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9054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Результаты всероссийских олимпиад: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0475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10445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195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37523"/>
          </a:xfrm>
        </p:spPr>
        <p:txBody>
          <a:bodyPr/>
          <a:lstStyle/>
          <a:p>
            <a:pPr marL="0" indent="0" algn="r">
              <a:buNone/>
            </a:pP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Если учитель соединяет в себе </a:t>
            </a:r>
          </a:p>
          <a:p>
            <a:pPr marL="0" indent="0" algn="r">
              <a:buNone/>
            </a:pP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любовь к делу и к ученикам, </a:t>
            </a:r>
          </a:p>
          <a:p>
            <a:pPr marL="0" indent="0" algn="r">
              <a:buNone/>
            </a:pP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он – совершенный учитель.</a:t>
            </a:r>
          </a:p>
          <a:p>
            <a:pPr marL="0" indent="0" algn="r">
              <a:buNone/>
            </a:pP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Л.Н. Толстой</a:t>
            </a:r>
          </a:p>
        </p:txBody>
      </p:sp>
      <p:pic>
        <p:nvPicPr>
          <p:cNvPr id="1026" name="Picture 2" descr="C:\Users\Антон___\Desktop\фото 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5256584" cy="307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947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Внеурочная деятельность:</a:t>
            </a:r>
          </a:p>
        </p:txBody>
      </p:sp>
      <p:pic>
        <p:nvPicPr>
          <p:cNvPr id="4098" name="Picture 2" descr="F:\для конкурса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200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для конкурса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8840"/>
            <a:ext cx="273630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для конкурса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1619"/>
            <a:ext cx="2952328" cy="417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для конкурса\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20" y="2852936"/>
            <a:ext cx="2618915" cy="37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777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prstClr val="black"/>
                </a:solidFill>
              </a:rPr>
              <a:t>Внеурочная деятельность:</a:t>
            </a:r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A38BE12D-E48C-463D-AD81-C80E4D8E3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340768"/>
            <a:ext cx="2160240" cy="70567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B394BD1-F02C-4F82-B31E-98DADEC9B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299675"/>
            <a:ext cx="1802423" cy="70431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8C685C0-E019-4ADA-AC01-674CA84F3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1340768"/>
            <a:ext cx="1847485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18" y="1340768"/>
            <a:ext cx="1731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B30E24E-A7FE-498C-8ADB-F8D7C61D3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1299675"/>
            <a:ext cx="195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42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Достижения обучающихся </a:t>
            </a:r>
            <a:br>
              <a:rPr lang="ru-RU" b="1" i="1" dirty="0"/>
            </a:br>
            <a:r>
              <a:rPr lang="ru-RU" b="1" i="1" dirty="0"/>
              <a:t>в конкурсных мероприятиях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6752"/>
            <a:ext cx="2545854" cy="3456384"/>
          </a:xfrm>
        </p:spPr>
      </p:pic>
      <p:pic>
        <p:nvPicPr>
          <p:cNvPr id="10242" name="Picture 2" descr="C:\Users\Антон___\Desktop\ППЛУ\134847 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3933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нтон___\Desktop\ППЛУ\DSC_00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2438400" cy="16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нтон___\Desktop\ППЛУ\stu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62664"/>
            <a:ext cx="4064000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Антон___\Desktop\ППЛУ\IMG-20190226-WA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2" y="4710844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нтон___\Desktop\ППЛУ2\jkl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194" y="4509120"/>
            <a:ext cx="335046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098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Региональный уровень</a:t>
            </a:r>
          </a:p>
        </p:txBody>
      </p:sp>
      <p:pic>
        <p:nvPicPr>
          <p:cNvPr id="6147" name="Picture 3" descr="C:\Users\Антон___\Desktop\ППЛУ2\2018-04-10 11-57-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5043397" cy="283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для конкурса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81" y="1199784"/>
            <a:ext cx="2808312" cy="39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для конкурса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2808312" cy="39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19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A3EA89-1B12-451F-9206-E9B9D8AE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Федеральный уровень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1E92555-2C23-4238-8A57-00A53DE2E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t="3814" r="13997" b="2316"/>
          <a:stretch/>
        </p:blipFill>
        <p:spPr>
          <a:xfrm>
            <a:off x="2987824" y="1772817"/>
            <a:ext cx="2736304" cy="4248472"/>
          </a:xfrm>
        </p:spPr>
      </p:pic>
    </p:spTree>
    <p:extLst>
      <p:ext uri="{BB962C8B-B14F-4D97-AF65-F5344CB8AC3E}">
        <p14:creationId xmlns:p14="http://schemas.microsoft.com/office/powerpoint/2010/main" val="885925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Международный конкурс </a:t>
            </a:r>
            <a:br>
              <a:rPr lang="ru-RU" b="1" i="1" dirty="0"/>
            </a:br>
            <a:r>
              <a:rPr lang="ru-RU" b="1" i="1" dirty="0"/>
              <a:t>«Старт в науке»</a:t>
            </a:r>
          </a:p>
        </p:txBody>
      </p:sp>
      <p:pic>
        <p:nvPicPr>
          <p:cNvPr id="12290" name="Picture 2" descr="F:\ППЛУ\ПРИЛОЖЕНИЯ\5b27c6313e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59373"/>
            <a:ext cx="320056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ППЛУ\ПРИЛОЖЕНИЯ\5b18f2678697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3382"/>
            <a:ext cx="3338068" cy="471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672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Результаты отмечены:</a:t>
            </a:r>
          </a:p>
        </p:txBody>
      </p:sp>
      <p:pic>
        <p:nvPicPr>
          <p:cNvPr id="20482" name="Picture 2" descr="C:\Users\Антон___\Desktop\ПРИЛОЖЕНИЯ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2816"/>
            <a:ext cx="320020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65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u="sng" dirty="0">
                <a:latin typeface="Times New Roman CYR"/>
                <a:ea typeface="Calibri"/>
              </a:rPr>
              <a:t>Наличие обучающихся, представивших свою деятельность по учебному предмету в тематических журналах, газетах, сборниках и других видах публикаций</a:t>
            </a:r>
            <a:endParaRPr lang="ru-RU" sz="2400" dirty="0"/>
          </a:p>
        </p:txBody>
      </p:sp>
      <p:pic>
        <p:nvPicPr>
          <p:cNvPr id="7170" name="Picture 2" descr="F:\для конкурса\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2"/>
            <a:ext cx="3200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663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342900">
              <a:lnSpc>
                <a:spcPct val="115000"/>
              </a:lnSpc>
              <a:spcAft>
                <a:spcPts val="0"/>
              </a:spcAft>
            </a:pPr>
            <a:r>
              <a:rPr lang="ru-RU" sz="2700" b="1" i="1" dirty="0">
                <a:latin typeface="Times New Roman CYR"/>
                <a:ea typeface="Calibri"/>
                <a:cs typeface="Times New Roman"/>
              </a:rPr>
              <a:t/>
            </a:r>
            <a:br>
              <a:rPr lang="ru-RU" sz="2700" b="1" i="1" dirty="0">
                <a:latin typeface="Times New Roman CYR"/>
                <a:ea typeface="Calibri"/>
                <a:cs typeface="Times New Roman"/>
              </a:rPr>
            </a:br>
            <a:r>
              <a:rPr lang="ru-RU" sz="2700" b="1" i="1" dirty="0">
                <a:latin typeface="Times New Roman CYR"/>
                <a:ea typeface="Calibri"/>
                <a:cs typeface="Times New Roman"/>
              </a:rPr>
              <a:t>Общественная оценка высоких результатов внеурочной деятельности учителя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8194" name="Picture 2" descr="F:\для конкурса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3504"/>
            <a:ext cx="315710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для конкурса\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315710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нтон___\Downloads\благодарственное письм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47" y="1628800"/>
            <a:ext cx="2836411" cy="45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ППЛУ\ПРИЛОЖЕНИЯ\гр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52736"/>
            <a:ext cx="320020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Антон___\Desktop\грамота за казачество\Page_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883" y="3068960"/>
            <a:ext cx="2095378" cy="346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63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2800" b="1" i="1" dirty="0">
                <a:latin typeface="Times New Roman CYR"/>
                <a:ea typeface="Calibri"/>
                <a:cs typeface="Times New Roman"/>
              </a:rPr>
              <a:t/>
            </a:r>
            <a:br>
              <a:rPr lang="ru-RU" sz="2800" b="1" i="1" dirty="0">
                <a:latin typeface="Times New Roman CYR"/>
                <a:ea typeface="Calibri"/>
                <a:cs typeface="Times New Roman"/>
              </a:rPr>
            </a:br>
            <a:r>
              <a:rPr lang="ru-RU" sz="2800" b="1" i="1" dirty="0">
                <a:latin typeface="Times New Roman CYR"/>
                <a:ea typeface="Calibri"/>
                <a:cs typeface="Times New Roman"/>
              </a:rPr>
              <a:t>Учебно-методический комплект по русскому языку для 5-9 классов включает:</a:t>
            </a:r>
            <a:r>
              <a:rPr lang="ru-RU" sz="2400" dirty="0">
                <a:ea typeface="Calibri"/>
                <a:cs typeface="Times New Roman"/>
              </a:rPr>
              <a:t/>
            </a:r>
            <a:br>
              <a:rPr lang="ru-RU" sz="24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93" y="1556792"/>
            <a:ext cx="3481510" cy="4525963"/>
          </a:xfrm>
        </p:spPr>
      </p:pic>
      <p:pic>
        <p:nvPicPr>
          <p:cNvPr id="14339" name="Picture 3" descr="C:\Users\Антон___\Desktop\ППЛУ\cover3d1__w3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13" y="2298146"/>
            <a:ext cx="32385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Антон___\Desktop\ППЛУ\scrn_big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4537"/>
            <a:ext cx="398200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Антон___\Desktop\ППЛУ\1015248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15908"/>
            <a:ext cx="29066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82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Наличие собственной методической разработки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2006г</a:t>
            </a:r>
            <a:r>
              <a:rPr lang="ru-RU" dirty="0"/>
              <a:t>. – «Методы и формы подготовки учащихся к ЕГЭ по русскому языку»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2008г</a:t>
            </a:r>
            <a:r>
              <a:rPr lang="ru-RU" dirty="0"/>
              <a:t>. – «Система подготовки обучающихся к ОГЭ и ЕГЭ по русскому языку»</a:t>
            </a:r>
          </a:p>
        </p:txBody>
      </p:sp>
    </p:spTree>
    <p:extLst>
      <p:ext uri="{BB962C8B-B14F-4D97-AF65-F5344CB8AC3E}">
        <p14:creationId xmlns:p14="http://schemas.microsoft.com/office/powerpoint/2010/main" val="836255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Подготовка к ОГЭ и ЕГЭ</a:t>
            </a:r>
          </a:p>
        </p:txBody>
      </p:sp>
      <p:pic>
        <p:nvPicPr>
          <p:cNvPr id="9218" name="Picture 2" descr="C:\Users\Антон___\Downloads\oge2019-official-site-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7" y="1196752"/>
            <a:ext cx="4481103" cy="317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нтон___\Downloads\tYfrar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02" y="3645024"/>
            <a:ext cx="5672380" cy="300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865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Образовательные онлайн-ресурсы</a:t>
            </a:r>
          </a:p>
        </p:txBody>
      </p:sp>
      <p:pic>
        <p:nvPicPr>
          <p:cNvPr id="10242" name="Picture 2" descr="C:\Users\Антон___\Downloads\yaklass_logo_bi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584533" cy="25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нтон___\Downloads\unnamed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4104456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нтон___\Downloads\mp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22018"/>
            <a:ext cx="4953000" cy="27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44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Современные образовательные технологии: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 CYR"/>
                <a:ea typeface="Calibri"/>
                <a:cs typeface="Times New Roman"/>
              </a:rPr>
              <a:t> технологии проблемного обучения;</a:t>
            </a:r>
            <a:endParaRPr lang="ru-RU" sz="2400" dirty="0">
              <a:ea typeface="Calibri"/>
              <a:cs typeface="Times New Roman"/>
            </a:endParaRPr>
          </a:p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 CYR"/>
                <a:ea typeface="Calibri"/>
                <a:cs typeface="Times New Roman"/>
              </a:rPr>
              <a:t> технология проектного обучения;</a:t>
            </a:r>
            <a:endParaRPr lang="ru-RU" sz="2400" dirty="0">
              <a:ea typeface="Calibri"/>
              <a:cs typeface="Times New Roman"/>
            </a:endParaRPr>
          </a:p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 CYR"/>
                <a:ea typeface="Calibri"/>
                <a:cs typeface="Times New Roman"/>
              </a:rPr>
              <a:t> технология проведения дискуссий;</a:t>
            </a:r>
            <a:endParaRPr lang="ru-RU" sz="2400" dirty="0">
              <a:ea typeface="Calibri"/>
              <a:cs typeface="Times New Roman"/>
            </a:endParaRPr>
          </a:p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 CYR"/>
                <a:ea typeface="Calibri"/>
                <a:cs typeface="Times New Roman"/>
              </a:rPr>
              <a:t> технология развития критического мышления;</a:t>
            </a:r>
            <a:endParaRPr lang="ru-RU" sz="2400" dirty="0">
              <a:ea typeface="Calibri"/>
              <a:cs typeface="Times New Roman"/>
            </a:endParaRPr>
          </a:p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 CYR"/>
                <a:ea typeface="Calibri"/>
                <a:cs typeface="Times New Roman"/>
              </a:rPr>
              <a:t> технология анализа конкретных ситуаций (кейс-технология);</a:t>
            </a:r>
            <a:endParaRPr lang="ru-RU" sz="2400" dirty="0">
              <a:ea typeface="Calibri"/>
              <a:cs typeface="Times New Roman"/>
            </a:endParaRPr>
          </a:p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 CYR"/>
                <a:ea typeface="Calibri"/>
                <a:cs typeface="Times New Roman"/>
              </a:rPr>
              <a:t> технология интегрированного обучения;</a:t>
            </a:r>
            <a:endParaRPr lang="ru-RU" sz="2400" dirty="0">
              <a:ea typeface="Calibri"/>
              <a:cs typeface="Times New Roman"/>
            </a:endParaRPr>
          </a:p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 CYR"/>
                <a:ea typeface="Calibri"/>
                <a:cs typeface="Times New Roman"/>
              </a:rPr>
              <a:t>модульная технология;</a:t>
            </a:r>
            <a:endParaRPr lang="ru-RU" sz="2400" dirty="0">
              <a:ea typeface="Calibri"/>
              <a:cs typeface="Times New Roman"/>
            </a:endParaRPr>
          </a:p>
          <a:p>
            <a:pPr indent="-17970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 CYR"/>
                <a:ea typeface="Calibri"/>
                <a:cs typeface="Times New Roman"/>
              </a:rPr>
              <a:t> информационно-коммуникативная  технология.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641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Курсы повышения квалификации:</a:t>
            </a:r>
          </a:p>
        </p:txBody>
      </p:sp>
      <p:pic>
        <p:nvPicPr>
          <p:cNvPr id="11266" name="Picture 2" descr="F:\для конкурса\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7912">
            <a:off x="323792" y="708404"/>
            <a:ext cx="3200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для конкурса\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599">
            <a:off x="668579" y="2854294"/>
            <a:ext cx="2980149" cy="42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для конкурса\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2067">
            <a:off x="3199756" y="998406"/>
            <a:ext cx="2808312" cy="39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:\для конкурса\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5029" y="2729591"/>
            <a:ext cx="3030101" cy="428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688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Непрерывность профессионального развития учителя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Антон___\Desktop\ППЛУ2\IMG-20190201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80" y="2204864"/>
            <a:ext cx="3667472" cy="25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Антон___\Desktop\ППЛУ2\IMG-20190201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80" y="4077072"/>
            <a:ext cx="39416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802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649460-93DB-48D4-94C3-833507A0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</a:rPr>
              <a:t>Непрерывность профессионального развития учителя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D47A8C4-0196-48CC-885E-64C7AA0A1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430" y="754712"/>
            <a:ext cx="3200110" cy="4525963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69B3886-5151-46A5-81B3-6782A1A21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 b="47296"/>
          <a:stretch/>
        </p:blipFill>
        <p:spPr>
          <a:xfrm>
            <a:off x="4572000" y="1577533"/>
            <a:ext cx="437733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66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</a:rPr>
              <a:t>Непрерывность профессионального развития учителя</a:t>
            </a:r>
            <a:endParaRPr lang="ru-RU" dirty="0"/>
          </a:p>
        </p:txBody>
      </p:sp>
      <p:pic>
        <p:nvPicPr>
          <p:cNvPr id="13314" name="Picture 2" descr="C:\Users\Антон___\Desktop\ППЛУ2\DSC_0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74441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нтон___\Desktop\ППЛУ2\DSC_014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96044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Антон___\Desktop\ППЛУ2\DSC_01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49080"/>
            <a:ext cx="309140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660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u="sng" dirty="0">
                <a:latin typeface="Times New Roman CYR"/>
                <a:ea typeface="Calibri"/>
              </a:rPr>
              <a:t>Деятельность педагога в профессиональном экспертном сообществе</a:t>
            </a:r>
            <a:endParaRPr lang="ru-RU" sz="3200" dirty="0"/>
          </a:p>
        </p:txBody>
      </p:sp>
      <p:pic>
        <p:nvPicPr>
          <p:cNvPr id="14338" name="Picture 2" descr="C:\Users\Антон___\Desktop\ППЛУ2\2356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64" y="1412776"/>
            <a:ext cx="320147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нтон___\Downloads\docu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3340926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Антон___\Downloads\document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12" y="980728"/>
            <a:ext cx="3451480" cy="488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Антон___\Downloads\document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71017"/>
            <a:ext cx="285115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49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Профессиональные конкурсы:</a:t>
            </a:r>
          </a:p>
        </p:txBody>
      </p:sp>
      <p:pic>
        <p:nvPicPr>
          <p:cNvPr id="15362" name="Picture 2" descr="C:\Users\Антон___\Desktop\ПРИЛОЖЕНИЯ\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3200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Антон___\Desktop\ПРИЛОЖЕНИЯ\dofd9eQ3-t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3312368" cy="44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535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prstClr val="black"/>
                </a:solidFill>
              </a:rPr>
              <a:t>Профессиональные конкурсы:</a:t>
            </a:r>
            <a:endParaRPr lang="ru-RU" dirty="0"/>
          </a:p>
        </p:txBody>
      </p:sp>
      <p:pic>
        <p:nvPicPr>
          <p:cNvPr id="16387" name="Picture 3" descr="C:\Users\Антон___\Downloads\diplom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074"/>
            <a:ext cx="290206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Антон___\Downloads\diplom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96" y="2399915"/>
            <a:ext cx="2891975" cy="4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Антон___\Downloads\dipl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410" y="1110556"/>
            <a:ext cx="310572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6DD5EC0-75DB-4A41-8480-4FFE90780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27" y="3306800"/>
            <a:ext cx="8229600" cy="4525963"/>
          </a:xfrm>
        </p:spPr>
        <p:txBody>
          <a:bodyPr/>
          <a:lstStyle/>
          <a:p>
            <a:endParaRPr lang="ru-RU" i="1" dirty="0"/>
          </a:p>
        </p:txBody>
      </p:sp>
      <p:pic>
        <p:nvPicPr>
          <p:cNvPr id="8" name="Picture 3" descr="C:\Users\Антон___\Downloads\почётный диплом.jpg">
            <a:extLst>
              <a:ext uri="{FF2B5EF4-FFF2-40B4-BE49-F238E27FC236}">
                <a16:creationId xmlns:a16="http://schemas.microsoft.com/office/drawing/2014/main" xmlns="" id="{2F56788B-37E0-46EF-8A19-C242A4B6B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15" y="2173246"/>
            <a:ext cx="3312368" cy="468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9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/>
              <a:t>Инновационные технологии: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Comic Sans MS" panose="030F0702030302020204" pitchFamily="66" charset="0"/>
              </a:rPr>
              <a:t>Критическое мышление;</a:t>
            </a:r>
          </a:p>
          <a:p>
            <a:r>
              <a:rPr lang="ru-RU" sz="3600" dirty="0">
                <a:latin typeface="Comic Sans MS" panose="030F0702030302020204" pitchFamily="66" charset="0"/>
              </a:rPr>
              <a:t>Проблемное обучение;</a:t>
            </a:r>
          </a:p>
          <a:p>
            <a:r>
              <a:rPr lang="ru-RU" sz="3600" dirty="0">
                <a:latin typeface="Comic Sans MS" panose="030F0702030302020204" pitchFamily="66" charset="0"/>
              </a:rPr>
              <a:t>Кейс-технология;</a:t>
            </a:r>
          </a:p>
          <a:p>
            <a:r>
              <a:rPr lang="ru-RU" sz="3600" dirty="0">
                <a:latin typeface="Comic Sans MS" panose="030F0702030302020204" pitchFamily="66" charset="0"/>
              </a:rPr>
              <a:t>Модульная технология;</a:t>
            </a:r>
          </a:p>
          <a:p>
            <a:r>
              <a:rPr lang="ru-RU" sz="3600" dirty="0">
                <a:latin typeface="Comic Sans MS" panose="030F0702030302020204" pitchFamily="66" charset="0"/>
              </a:rPr>
              <a:t>ИКТ-технологии.</a:t>
            </a:r>
          </a:p>
        </p:txBody>
      </p:sp>
      <p:pic>
        <p:nvPicPr>
          <p:cNvPr id="2050" name="Picture 2" descr="C:\Users\Антон___\Desktop\САЙТ\читаем о войне\Rp6YhdXWyJ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5144"/>
            <a:ext cx="2824986" cy="20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97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prstClr val="black"/>
                </a:solidFill>
              </a:rPr>
              <a:t>Профессиональные конкурсы: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CDECD2B-C1BC-4262-B84B-14E531AFA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3442770" cy="4869160"/>
          </a:xfrm>
          <a:prstGeom prst="rect">
            <a:avLst/>
          </a:prstGeom>
        </p:spPr>
      </p:pic>
      <p:pic>
        <p:nvPicPr>
          <p:cNvPr id="7" name="Picture 2" descr="C:\Users\Антон___\Desktop\ПРИЛОЖЕНИЯ\diplomпедсекреты.png">
            <a:extLst>
              <a:ext uri="{FF2B5EF4-FFF2-40B4-BE49-F238E27FC236}">
                <a16:creationId xmlns:a16="http://schemas.microsoft.com/office/drawing/2014/main" xmlns="" id="{C6FEFDC7-9F12-48E5-BD65-427F9B89F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40" y="1823990"/>
            <a:ext cx="327112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Антон___\Downloads\diplom_3803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46" y="1340768"/>
            <a:ext cx="31996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612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Антон___\Desktop\img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6" y="116632"/>
            <a:ext cx="869180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71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Заголовок</a:t>
            </a: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 flipV="1">
            <a:off x="1382713" y="4887913"/>
            <a:ext cx="1698625" cy="1589087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EAEAEA">
                  <a:gamma/>
                  <a:shade val="63529"/>
                  <a:invGamma/>
                  <a:alpha val="20000"/>
                </a:srgbClr>
              </a:gs>
              <a:gs pos="50000">
                <a:srgbClr val="EAEAEA">
                  <a:alpha val="20000"/>
                </a:srgbClr>
              </a:gs>
              <a:gs pos="100000">
                <a:srgbClr val="EAEAEA">
                  <a:gamma/>
                  <a:shade val="63529"/>
                  <a:invGamma/>
                  <a:alpha val="2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 flipV="1">
            <a:off x="3316288" y="4308475"/>
            <a:ext cx="1698625" cy="2168525"/>
          </a:xfrm>
          <a:prstGeom prst="can">
            <a:avLst>
              <a:gd name="adj" fmla="val 23795"/>
            </a:avLst>
          </a:prstGeom>
          <a:gradFill rotWithShape="1">
            <a:gsLst>
              <a:gs pos="0">
                <a:srgbClr val="EAEAEA">
                  <a:gamma/>
                  <a:shade val="63529"/>
                  <a:invGamma/>
                  <a:alpha val="20000"/>
                </a:srgbClr>
              </a:gs>
              <a:gs pos="50000">
                <a:srgbClr val="EAEAEA">
                  <a:alpha val="20000"/>
                </a:srgbClr>
              </a:gs>
              <a:gs pos="100000">
                <a:srgbClr val="EAEAEA">
                  <a:gamma/>
                  <a:shade val="63529"/>
                  <a:invGamma/>
                  <a:alpha val="2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 flipV="1">
            <a:off x="5260975" y="3538538"/>
            <a:ext cx="1687513" cy="2938462"/>
          </a:xfrm>
          <a:prstGeom prst="can">
            <a:avLst>
              <a:gd name="adj" fmla="val 23314"/>
            </a:avLst>
          </a:prstGeom>
          <a:gradFill rotWithShape="1">
            <a:gsLst>
              <a:gs pos="0">
                <a:srgbClr val="EAEAEA">
                  <a:gamma/>
                  <a:shade val="63529"/>
                  <a:invGamma/>
                  <a:alpha val="20000"/>
                </a:srgbClr>
              </a:gs>
              <a:gs pos="50000">
                <a:srgbClr val="EAEAEA">
                  <a:alpha val="20000"/>
                </a:srgbClr>
              </a:gs>
              <a:gs pos="100000">
                <a:srgbClr val="EAEAEA">
                  <a:gamma/>
                  <a:shade val="63529"/>
                  <a:invGamma/>
                  <a:alpha val="2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 flipV="1">
            <a:off x="7196138" y="2787650"/>
            <a:ext cx="1687512" cy="3689350"/>
          </a:xfrm>
          <a:prstGeom prst="can">
            <a:avLst>
              <a:gd name="adj" fmla="val 22946"/>
            </a:avLst>
          </a:prstGeom>
          <a:gradFill rotWithShape="1">
            <a:gsLst>
              <a:gs pos="0">
                <a:srgbClr val="EAEAEA">
                  <a:gamma/>
                  <a:shade val="63529"/>
                  <a:invGamma/>
                  <a:alpha val="20000"/>
                </a:srgbClr>
              </a:gs>
              <a:gs pos="50000">
                <a:srgbClr val="EAEAEA">
                  <a:alpha val="20000"/>
                </a:srgbClr>
              </a:gs>
              <a:gs pos="100000">
                <a:srgbClr val="EAEAEA">
                  <a:gamma/>
                  <a:shade val="63529"/>
                  <a:invGamma/>
                  <a:alpha val="2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5260975" y="3514725"/>
            <a:ext cx="1687513" cy="520700"/>
            <a:chOff x="1003" y="2400"/>
            <a:chExt cx="1089" cy="336"/>
          </a:xfrm>
        </p:grpSpPr>
        <p:sp>
          <p:nvSpPr>
            <p:cNvPr id="8" name="Oval 8"/>
            <p:cNvSpPr>
              <a:spLocks noChangeArrowheads="1"/>
            </p:cNvSpPr>
            <p:nvPr/>
          </p:nvSpPr>
          <p:spPr bwMode="gray">
            <a:xfrm>
              <a:off x="1006" y="2427"/>
              <a:ext cx="1086" cy="309"/>
            </a:xfrm>
            <a:prstGeom prst="ellipse">
              <a:avLst/>
            </a:prstGeom>
            <a:gradFill rotWithShape="1">
              <a:gsLst>
                <a:gs pos="0">
                  <a:srgbClr val="FF9900">
                    <a:gamma/>
                    <a:shade val="57255"/>
                    <a:invGamma/>
                  </a:srgbClr>
                </a:gs>
                <a:gs pos="50000">
                  <a:srgbClr val="FF9900"/>
                </a:gs>
                <a:gs pos="100000">
                  <a:srgbClr val="FF9900">
                    <a:gamma/>
                    <a:shade val="57255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gray">
            <a:xfrm>
              <a:off x="1003" y="2400"/>
              <a:ext cx="1086" cy="309"/>
            </a:xfrm>
            <a:prstGeom prst="ellipse">
              <a:avLst/>
            </a:prstGeom>
            <a:gradFill rotWithShape="1">
              <a:gsLst>
                <a:gs pos="0">
                  <a:srgbClr val="FF9900">
                    <a:gamma/>
                    <a:tint val="28627"/>
                    <a:invGamma/>
                  </a:srgbClr>
                </a:gs>
                <a:gs pos="100000">
                  <a:srgbClr val="FF9900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7194550" y="2770188"/>
            <a:ext cx="1687513" cy="520700"/>
            <a:chOff x="1003" y="2400"/>
            <a:chExt cx="1089" cy="336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gray">
            <a:xfrm>
              <a:off x="1006" y="2427"/>
              <a:ext cx="1086" cy="309"/>
            </a:xfrm>
            <a:prstGeom prst="ellipse">
              <a:avLst/>
            </a:prstGeom>
            <a:gradFill rotWithShape="1">
              <a:gsLst>
                <a:gs pos="0">
                  <a:srgbClr val="669900">
                    <a:gamma/>
                    <a:shade val="57255"/>
                    <a:invGamma/>
                  </a:srgbClr>
                </a:gs>
                <a:gs pos="50000">
                  <a:srgbClr val="669900"/>
                </a:gs>
                <a:gs pos="100000">
                  <a:srgbClr val="669900">
                    <a:gamma/>
                    <a:shade val="57255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gray">
            <a:xfrm>
              <a:off x="1003" y="2400"/>
              <a:ext cx="1086" cy="309"/>
            </a:xfrm>
            <a:prstGeom prst="ellipse">
              <a:avLst/>
            </a:prstGeom>
            <a:gradFill rotWithShape="1">
              <a:gsLst>
                <a:gs pos="0">
                  <a:srgbClr val="669900">
                    <a:gamma/>
                    <a:tint val="28627"/>
                    <a:invGamma/>
                  </a:srgbClr>
                </a:gs>
                <a:gs pos="100000">
                  <a:srgbClr val="669900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389063" y="4852988"/>
            <a:ext cx="1687512" cy="520700"/>
            <a:chOff x="1003" y="2400"/>
            <a:chExt cx="1089" cy="336"/>
          </a:xfrm>
        </p:grpSpPr>
        <p:sp>
          <p:nvSpPr>
            <p:cNvPr id="14" name="Oval 14"/>
            <p:cNvSpPr>
              <a:spLocks noChangeArrowheads="1"/>
            </p:cNvSpPr>
            <p:nvPr/>
          </p:nvSpPr>
          <p:spPr bwMode="gray">
            <a:xfrm>
              <a:off x="1006" y="2427"/>
              <a:ext cx="1086" cy="30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5725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gray">
            <a:xfrm>
              <a:off x="1003" y="2400"/>
              <a:ext cx="1086" cy="30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1765"/>
                    <a:invGamma/>
                  </a:schemeClr>
                </a:gs>
                <a:gs pos="100000">
                  <a:schemeClr val="accent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3327400" y="4257675"/>
            <a:ext cx="1687513" cy="520700"/>
            <a:chOff x="1003" y="2400"/>
            <a:chExt cx="1089" cy="336"/>
          </a:xfrm>
        </p:grpSpPr>
        <p:sp>
          <p:nvSpPr>
            <p:cNvPr id="17" name="Oval 17"/>
            <p:cNvSpPr>
              <a:spLocks noChangeArrowheads="1"/>
            </p:cNvSpPr>
            <p:nvPr/>
          </p:nvSpPr>
          <p:spPr bwMode="gray">
            <a:xfrm>
              <a:off x="1006" y="2427"/>
              <a:ext cx="1086" cy="30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5725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gray">
            <a:xfrm>
              <a:off x="1003" y="2400"/>
              <a:ext cx="1086" cy="30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1765"/>
                    <a:invGamma/>
                  </a:schemeClr>
                </a:gs>
                <a:gs pos="100000">
                  <a:schemeClr val="accent2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9" name="Text Box 9"/>
          <p:cNvSpPr txBox="1">
            <a:spLocks noChangeArrowheads="1"/>
          </p:cNvSpPr>
          <p:nvPr/>
        </p:nvSpPr>
        <p:spPr bwMode="gray">
          <a:xfrm>
            <a:off x="1181100" y="2163763"/>
            <a:ext cx="409098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 dirty="0">
                <a:solidFill>
                  <a:srgbClr val="010000"/>
                </a:solidFill>
                <a:cs typeface="Arial" charset="0"/>
              </a:rPr>
              <a:t>Описание текущего слайда презентации</a:t>
            </a:r>
            <a:r>
              <a:rPr lang="en-US" b="1" dirty="0">
                <a:solidFill>
                  <a:srgbClr val="010000"/>
                </a:solidFill>
                <a:cs typeface="Arial" charset="0"/>
              </a:rPr>
              <a:t>.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1371600" y="5510213"/>
            <a:ext cx="1635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10000"/>
                </a:solidFill>
                <a:cs typeface="Arial" charset="0"/>
              </a:rPr>
              <a:t>Описание содержимого</a:t>
            </a:r>
            <a:endParaRPr lang="en-US" sz="1600" b="1" dirty="0">
              <a:solidFill>
                <a:srgbClr val="010000"/>
              </a:solidFill>
              <a:cs typeface="Arial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3319463" y="5510213"/>
            <a:ext cx="16367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10000"/>
                </a:solidFill>
                <a:cs typeface="Arial" charset="0"/>
              </a:rPr>
              <a:t>Описание содержимого</a:t>
            </a:r>
            <a:endParaRPr lang="en-US" sz="1600" b="1" dirty="0">
              <a:solidFill>
                <a:srgbClr val="010000"/>
              </a:solidFill>
              <a:cs typeface="Arial" charset="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5278438" y="5510213"/>
            <a:ext cx="16367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10000"/>
                </a:solidFill>
                <a:cs typeface="Arial" charset="0"/>
              </a:rPr>
              <a:t>Описание содержимого</a:t>
            </a:r>
            <a:endParaRPr lang="en-US" sz="1600" b="1" dirty="0">
              <a:solidFill>
                <a:srgbClr val="010000"/>
              </a:solidFill>
              <a:cs typeface="Arial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7216775" y="5510213"/>
            <a:ext cx="16351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10000"/>
                </a:solidFill>
                <a:cs typeface="Arial" charset="0"/>
              </a:rPr>
              <a:t>Описание содержимого</a:t>
            </a:r>
            <a:endParaRPr lang="en-US" sz="1600" b="1" dirty="0">
              <a:solidFill>
                <a:srgbClr val="010000"/>
              </a:solidFill>
              <a:cs typeface="Arial" charset="0"/>
            </a:endParaRPr>
          </a:p>
        </p:txBody>
      </p:sp>
      <p:pic>
        <p:nvPicPr>
          <p:cNvPr id="24" name="Picture 24" descr="shadow_1_m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gray">
          <a:xfrm>
            <a:off x="7394575" y="2906713"/>
            <a:ext cx="1190625" cy="223837"/>
          </a:xfrm>
          <a:prstGeom prst="rect">
            <a:avLst/>
          </a:prstGeom>
          <a:noFill/>
        </p:spPr>
      </p:pic>
      <p:grpSp>
        <p:nvGrpSpPr>
          <p:cNvPr id="25" name="Group 25"/>
          <p:cNvGrpSpPr>
            <a:grpSpLocks/>
          </p:cNvGrpSpPr>
          <p:nvPr/>
        </p:nvGrpSpPr>
        <p:grpSpPr bwMode="auto">
          <a:xfrm>
            <a:off x="7373938" y="1830388"/>
            <a:ext cx="1258887" cy="1217612"/>
            <a:chOff x="887" y="2040"/>
            <a:chExt cx="433" cy="422"/>
          </a:xfrm>
        </p:grpSpPr>
        <p:pic>
          <p:nvPicPr>
            <p:cNvPr id="26" name="Picture 26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887" y="2040"/>
              <a:ext cx="430" cy="420"/>
            </a:xfrm>
            <a:prstGeom prst="rect">
              <a:avLst/>
            </a:prstGeom>
            <a:noFill/>
          </p:spPr>
        </p:pic>
        <p:sp>
          <p:nvSpPr>
            <p:cNvPr id="27" name="Oval 27"/>
            <p:cNvSpPr>
              <a:spLocks noChangeArrowheads="1"/>
            </p:cNvSpPr>
            <p:nvPr/>
          </p:nvSpPr>
          <p:spPr bwMode="gray">
            <a:xfrm>
              <a:off x="887" y="2040"/>
              <a:ext cx="433" cy="422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alpha val="55000"/>
                  </a:srgbClr>
                </a:gs>
                <a:gs pos="50000">
                  <a:srgbClr val="99CC00">
                    <a:gamma/>
                    <a:shade val="46275"/>
                    <a:invGamma/>
                    <a:alpha val="89999"/>
                  </a:srgbClr>
                </a:gs>
                <a:gs pos="100000">
                  <a:srgbClr val="99CC00">
                    <a:alpha val="55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8" name="Picture 28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930" y="2044"/>
              <a:ext cx="345" cy="149"/>
            </a:xfrm>
            <a:prstGeom prst="rect">
              <a:avLst/>
            </a:prstGeom>
            <a:noFill/>
          </p:spPr>
        </p:pic>
      </p:grpSp>
      <p:sp>
        <p:nvSpPr>
          <p:cNvPr id="29" name="Rectangle 29"/>
          <p:cNvSpPr>
            <a:spLocks noChangeArrowheads="1"/>
          </p:cNvSpPr>
          <p:nvPr/>
        </p:nvSpPr>
        <p:spPr bwMode="gray">
          <a:xfrm>
            <a:off x="7399887" y="2267580"/>
            <a:ext cx="12045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b="1" dirty="0">
                <a:solidFill>
                  <a:srgbClr val="FEFFFF"/>
                </a:solidFill>
                <a:cs typeface="Arial" charset="0"/>
              </a:rPr>
              <a:t>Заголовок</a:t>
            </a:r>
            <a:endParaRPr lang="en-US" b="1" dirty="0">
              <a:solidFill>
                <a:srgbClr val="FEFFFF"/>
              </a:solidFill>
              <a:cs typeface="Arial" charset="0"/>
            </a:endParaRPr>
          </a:p>
        </p:txBody>
      </p:sp>
      <p:pic>
        <p:nvPicPr>
          <p:cNvPr id="30" name="Picture 30" descr="shadow_1_m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gray">
          <a:xfrm>
            <a:off x="5487988" y="3621088"/>
            <a:ext cx="1189037" cy="223837"/>
          </a:xfrm>
          <a:prstGeom prst="rect">
            <a:avLst/>
          </a:prstGeom>
          <a:noFill/>
        </p:spPr>
      </p:pic>
      <p:grpSp>
        <p:nvGrpSpPr>
          <p:cNvPr id="31" name="Group 31"/>
          <p:cNvGrpSpPr>
            <a:grpSpLocks/>
          </p:cNvGrpSpPr>
          <p:nvPr/>
        </p:nvGrpSpPr>
        <p:grpSpPr bwMode="auto">
          <a:xfrm>
            <a:off x="5467350" y="2544763"/>
            <a:ext cx="1257300" cy="1217612"/>
            <a:chOff x="887" y="2040"/>
            <a:chExt cx="433" cy="422"/>
          </a:xfrm>
        </p:grpSpPr>
        <p:pic>
          <p:nvPicPr>
            <p:cNvPr id="32" name="Picture 32" descr="circuler_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887" y="2040"/>
              <a:ext cx="430" cy="420"/>
            </a:xfrm>
            <a:prstGeom prst="rect">
              <a:avLst/>
            </a:prstGeom>
            <a:noFill/>
          </p:spPr>
        </p:pic>
        <p:sp>
          <p:nvSpPr>
            <p:cNvPr id="33" name="Oval 33"/>
            <p:cNvSpPr>
              <a:spLocks noChangeArrowheads="1"/>
            </p:cNvSpPr>
            <p:nvPr/>
          </p:nvSpPr>
          <p:spPr bwMode="gray">
            <a:xfrm>
              <a:off x="887" y="2040"/>
              <a:ext cx="433" cy="422"/>
            </a:xfrm>
            <a:prstGeom prst="ellipse">
              <a:avLst/>
            </a:prstGeom>
            <a:gradFill rotWithShape="1">
              <a:gsLst>
                <a:gs pos="0">
                  <a:srgbClr val="FF9900">
                    <a:alpha val="55000"/>
                  </a:srgbClr>
                </a:gs>
                <a:gs pos="50000">
                  <a:srgbClr val="FF9900">
                    <a:gamma/>
                    <a:shade val="46275"/>
                    <a:invGamma/>
                    <a:alpha val="89999"/>
                  </a:srgbClr>
                </a:gs>
                <a:gs pos="100000">
                  <a:srgbClr val="FF9900">
                    <a:alpha val="55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Picture 34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930" y="2044"/>
              <a:ext cx="345" cy="149"/>
            </a:xfrm>
            <a:prstGeom prst="rect">
              <a:avLst/>
            </a:prstGeom>
            <a:noFill/>
          </p:spPr>
        </p:pic>
      </p:grpSp>
      <p:sp>
        <p:nvSpPr>
          <p:cNvPr id="35" name="Rectangle 35"/>
          <p:cNvSpPr>
            <a:spLocks noChangeArrowheads="1"/>
          </p:cNvSpPr>
          <p:nvPr/>
        </p:nvSpPr>
        <p:spPr bwMode="gray">
          <a:xfrm>
            <a:off x="5455671" y="2924944"/>
            <a:ext cx="12045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b="1" dirty="0">
                <a:solidFill>
                  <a:srgbClr val="FEFFFF"/>
                </a:solidFill>
                <a:cs typeface="Arial" charset="0"/>
              </a:rPr>
              <a:t>Заголовок</a:t>
            </a:r>
            <a:endParaRPr lang="en-US" b="1" dirty="0">
              <a:solidFill>
                <a:srgbClr val="FEFFFF"/>
              </a:solidFill>
              <a:cs typeface="Arial" charset="0"/>
            </a:endParaRPr>
          </a:p>
        </p:txBody>
      </p:sp>
      <p:pic>
        <p:nvPicPr>
          <p:cNvPr id="36" name="Picture 36" descr="shadow_1_m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gray">
          <a:xfrm>
            <a:off x="3568700" y="4389438"/>
            <a:ext cx="1190625" cy="223837"/>
          </a:xfrm>
          <a:prstGeom prst="rect">
            <a:avLst/>
          </a:prstGeom>
          <a:noFill/>
        </p:spPr>
      </p:pic>
      <p:grpSp>
        <p:nvGrpSpPr>
          <p:cNvPr id="37" name="Group 37"/>
          <p:cNvGrpSpPr>
            <a:grpSpLocks/>
          </p:cNvGrpSpPr>
          <p:nvPr/>
        </p:nvGrpSpPr>
        <p:grpSpPr bwMode="auto">
          <a:xfrm>
            <a:off x="3549650" y="3313113"/>
            <a:ext cx="1257300" cy="1217612"/>
            <a:chOff x="887" y="2040"/>
            <a:chExt cx="433" cy="422"/>
          </a:xfrm>
        </p:grpSpPr>
        <p:pic>
          <p:nvPicPr>
            <p:cNvPr id="38" name="Picture 38" descr="circuler_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887" y="2040"/>
              <a:ext cx="430" cy="420"/>
            </a:xfrm>
            <a:prstGeom prst="rect">
              <a:avLst/>
            </a:prstGeom>
            <a:noFill/>
          </p:spPr>
        </p:pic>
        <p:sp>
          <p:nvSpPr>
            <p:cNvPr id="39" name="Oval 39"/>
            <p:cNvSpPr>
              <a:spLocks noChangeArrowheads="1"/>
            </p:cNvSpPr>
            <p:nvPr/>
          </p:nvSpPr>
          <p:spPr bwMode="gray">
            <a:xfrm>
              <a:off x="887" y="2040"/>
              <a:ext cx="433" cy="42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55000"/>
                  </a:schemeClr>
                </a:gs>
                <a:gs pos="50000">
                  <a:schemeClr val="accent2">
                    <a:gamma/>
                    <a:shade val="46275"/>
                    <a:invGamma/>
                    <a:alpha val="89999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0" name="Picture 40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930" y="2044"/>
              <a:ext cx="345" cy="149"/>
            </a:xfrm>
            <a:prstGeom prst="rect">
              <a:avLst/>
            </a:prstGeom>
            <a:noFill/>
          </p:spPr>
        </p:pic>
      </p:grpSp>
      <p:sp>
        <p:nvSpPr>
          <p:cNvPr id="41" name="Rectangle 41"/>
          <p:cNvSpPr>
            <a:spLocks noChangeArrowheads="1"/>
          </p:cNvSpPr>
          <p:nvPr/>
        </p:nvSpPr>
        <p:spPr bwMode="gray">
          <a:xfrm>
            <a:off x="3563888" y="3717032"/>
            <a:ext cx="12045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b="1" dirty="0">
                <a:solidFill>
                  <a:srgbClr val="FEFFFF"/>
                </a:solidFill>
                <a:cs typeface="Arial" charset="0"/>
              </a:rPr>
              <a:t>Заголовок</a:t>
            </a:r>
            <a:endParaRPr lang="en-US" b="1" dirty="0">
              <a:solidFill>
                <a:srgbClr val="FEFFFF"/>
              </a:solidFill>
              <a:cs typeface="Arial" charset="0"/>
            </a:endParaRPr>
          </a:p>
        </p:txBody>
      </p:sp>
      <p:pic>
        <p:nvPicPr>
          <p:cNvPr id="42" name="Picture 42" descr="shadow_1_m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gray">
          <a:xfrm>
            <a:off x="1609725" y="4973638"/>
            <a:ext cx="1189038" cy="223837"/>
          </a:xfrm>
          <a:prstGeom prst="rect">
            <a:avLst/>
          </a:prstGeom>
          <a:noFill/>
        </p:spPr>
      </p:pic>
      <p:grpSp>
        <p:nvGrpSpPr>
          <p:cNvPr id="43" name="Group 43"/>
          <p:cNvGrpSpPr>
            <a:grpSpLocks/>
          </p:cNvGrpSpPr>
          <p:nvPr/>
        </p:nvGrpSpPr>
        <p:grpSpPr bwMode="auto">
          <a:xfrm>
            <a:off x="1589088" y="3897313"/>
            <a:ext cx="1258887" cy="1217612"/>
            <a:chOff x="887" y="2040"/>
            <a:chExt cx="433" cy="422"/>
          </a:xfrm>
        </p:grpSpPr>
        <p:pic>
          <p:nvPicPr>
            <p:cNvPr id="44" name="Picture 44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887" y="2040"/>
              <a:ext cx="430" cy="420"/>
            </a:xfrm>
            <a:prstGeom prst="rect">
              <a:avLst/>
            </a:prstGeom>
            <a:noFill/>
          </p:spPr>
        </p:pic>
        <p:sp>
          <p:nvSpPr>
            <p:cNvPr id="45" name="Oval 45"/>
            <p:cNvSpPr>
              <a:spLocks noChangeArrowheads="1"/>
            </p:cNvSpPr>
            <p:nvPr/>
          </p:nvSpPr>
          <p:spPr bwMode="gray">
            <a:xfrm>
              <a:off x="887" y="2040"/>
              <a:ext cx="433" cy="42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5000"/>
                  </a:schemeClr>
                </a:gs>
                <a:gs pos="50000">
                  <a:schemeClr val="accent1">
                    <a:gamma/>
                    <a:shade val="46275"/>
                    <a:invGamma/>
                    <a:alpha val="89999"/>
                  </a:schemeClr>
                </a:gs>
                <a:gs pos="100000">
                  <a:schemeClr val="accent1">
                    <a:alpha val="55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6" name="Picture 46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930" y="2044"/>
              <a:ext cx="345" cy="149"/>
            </a:xfrm>
            <a:prstGeom prst="rect">
              <a:avLst/>
            </a:prstGeom>
            <a:noFill/>
          </p:spPr>
        </p:pic>
      </p:grpSp>
      <p:sp>
        <p:nvSpPr>
          <p:cNvPr id="47" name="Rectangle 47"/>
          <p:cNvSpPr>
            <a:spLocks noChangeArrowheads="1"/>
          </p:cNvSpPr>
          <p:nvPr/>
        </p:nvSpPr>
        <p:spPr bwMode="gray">
          <a:xfrm>
            <a:off x="1567239" y="4355812"/>
            <a:ext cx="12045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b="1" dirty="0">
                <a:solidFill>
                  <a:srgbClr val="FEFFFF"/>
                </a:solidFill>
                <a:cs typeface="Arial" charset="0"/>
              </a:rPr>
              <a:t>Заголовок</a:t>
            </a:r>
            <a:endParaRPr lang="en-US" b="1" dirty="0">
              <a:solidFill>
                <a:srgbClr val="FEFFFF"/>
              </a:solidFill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" y="76810"/>
            <a:ext cx="6119917" cy="418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" y="3434962"/>
            <a:ext cx="5886789" cy="314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19" y="-52676"/>
            <a:ext cx="3193087" cy="34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51" y="3662567"/>
            <a:ext cx="2878137" cy="280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215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WordArt 2"/>
          <p:cNvSpPr>
            <a:spLocks noChangeArrowheads="1" noChangeShapeType="1" noTextEdit="1"/>
          </p:cNvSpPr>
          <p:nvPr/>
        </p:nvSpPr>
        <p:spPr bwMode="gray">
          <a:xfrm>
            <a:off x="2555776" y="5661248"/>
            <a:ext cx="44958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Спасибо за внимание</a:t>
            </a:r>
            <a:r>
              <a:rPr lang="en-US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 !</a:t>
            </a:r>
            <a:endParaRPr lang="ru-RU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chemeClr val="accent1"/>
              </a:soli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511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36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/>
              <a:t>Актуальность и новизна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Comic Sans MS" panose="030F0702030302020204" pitchFamily="66" charset="0"/>
              </a:rPr>
              <a:t>Требования ФГОС;</a:t>
            </a:r>
          </a:p>
          <a:p>
            <a:endParaRPr lang="ru-RU" sz="3600" dirty="0">
              <a:latin typeface="Comic Sans MS" panose="030F0702030302020204" pitchFamily="66" charset="0"/>
            </a:endParaRPr>
          </a:p>
          <a:p>
            <a:r>
              <a:rPr lang="ru-RU" sz="3600" dirty="0">
                <a:latin typeface="Comic Sans MS" panose="030F0702030302020204" pitchFamily="66" charset="0"/>
              </a:rPr>
              <a:t>Инновационные технологии;</a:t>
            </a:r>
          </a:p>
          <a:p>
            <a:endParaRPr lang="ru-RU" sz="3600" dirty="0">
              <a:latin typeface="Comic Sans MS" panose="030F0702030302020204" pitchFamily="66" charset="0"/>
            </a:endParaRPr>
          </a:p>
          <a:p>
            <a:r>
              <a:rPr lang="ru-RU" sz="3600" dirty="0">
                <a:latin typeface="Comic Sans MS" panose="030F0702030302020204" pitchFamily="66" charset="0"/>
              </a:rPr>
              <a:t>Работа с текстом.</a:t>
            </a:r>
          </a:p>
        </p:txBody>
      </p:sp>
    </p:spTree>
    <p:extLst>
      <p:ext uri="{BB962C8B-B14F-4D97-AF65-F5344CB8AC3E}">
        <p14:creationId xmlns:p14="http://schemas.microsoft.com/office/powerpoint/2010/main" val="244012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Формы обучения: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«Взаимопроверка правила»</a:t>
            </a:r>
          </a:p>
          <a:p>
            <a:r>
              <a:rPr lang="ru-RU" dirty="0"/>
              <a:t>«Диалог у доски»</a:t>
            </a:r>
          </a:p>
          <a:p>
            <a:r>
              <a:rPr lang="ru-RU" dirty="0"/>
              <a:t>«Хочу спросить»</a:t>
            </a:r>
          </a:p>
          <a:p>
            <a:r>
              <a:rPr lang="ru-RU" dirty="0"/>
              <a:t>«Карточка для соседа»</a:t>
            </a:r>
          </a:p>
          <a:p>
            <a:r>
              <a:rPr lang="ru-RU" dirty="0"/>
              <a:t>Тестовая работа с взаимопроверкой</a:t>
            </a:r>
          </a:p>
          <a:p>
            <a:r>
              <a:rPr lang="ru-RU" dirty="0"/>
              <a:t>Работа с тренажёром</a:t>
            </a:r>
          </a:p>
          <a:p>
            <a:r>
              <a:rPr lang="ru-RU" dirty="0"/>
              <a:t>Он-</a:t>
            </a:r>
            <a:r>
              <a:rPr lang="ru-RU" dirty="0" err="1"/>
              <a:t>лайн</a:t>
            </a:r>
            <a:r>
              <a:rPr lang="ru-RU" dirty="0"/>
              <a:t> тестирование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533735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Comic Sans MS" panose="030F0702030302020204" pitchFamily="66" charset="0"/>
              </a:rPr>
              <a:t>Направления работы предметной подготовки учащихся к ОГЭ и ЕГЭ:</a:t>
            </a:r>
            <a:br>
              <a:rPr lang="ru-RU" sz="3200" b="1" dirty="0">
                <a:latin typeface="Comic Sans MS" panose="030F0702030302020204" pitchFamily="66" charset="0"/>
              </a:rPr>
            </a:b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психологический настрой  учащихся;</a:t>
            </a:r>
            <a:endParaRPr lang="ru-RU" sz="24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организация информационной работы по подготовке к ОГЭ и ЕГЭ;</a:t>
            </a:r>
            <a:endParaRPr lang="ru-RU" sz="24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создание методической базы и банка тестовых заданий;  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 ресурсы ИКТ  (цифровые  образовательные  ресурсы,  а  также  Интернет - ресурсы);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работа   с   текстом;  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дополнительные занятия в системе подготовки к ОГЭ и ЕГЭ;</a:t>
            </a:r>
            <a:endParaRPr lang="ru-RU" sz="24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диагностика уровня подготовки учащихся; 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индивидуальные  папки учащихся 9-11-ых классов.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457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Comic Sans MS" panose="030F0702030302020204" pitchFamily="66" charset="0"/>
                <a:ea typeface="Calibri"/>
                <a:cs typeface="Times New Roman"/>
              </a:rPr>
              <a:t>Инновационный опыт моей работы представлен:</a:t>
            </a:r>
            <a:r>
              <a:rPr lang="ru-RU" sz="2000" b="1" dirty="0">
                <a:latin typeface="Comic Sans MS" panose="030F0702030302020204" pitchFamily="66" charset="0"/>
                <a:ea typeface="Calibri"/>
                <a:cs typeface="Times New Roman"/>
              </a:rPr>
              <a:t/>
            </a:r>
            <a:br>
              <a:rPr lang="ru-RU" sz="2000" b="1" dirty="0">
                <a:latin typeface="Comic Sans MS" panose="030F0702030302020204" pitchFamily="66" charset="0"/>
                <a:ea typeface="Calibri"/>
                <a:cs typeface="Times New Roman"/>
              </a:rPr>
            </a:b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6" y="1124744"/>
            <a:ext cx="446449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Антон___\Desktop\ППЛУ\ПРИЛОЖЕНИЯ\Свидетельство «Система работы учителя русского языка по подготовке к ОГЭ и ЕГЭ по русскому языку»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39" y="1052736"/>
            <a:ext cx="469146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нтон___\Desktop\ППЛУ\ПРИЛОЖЕНИЯ\Свидетельство проекта infourok.ru №ЕП34719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15" y="3140968"/>
            <a:ext cx="2232248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99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Публикации:</a:t>
            </a:r>
          </a:p>
        </p:txBody>
      </p:sp>
      <p:pic>
        <p:nvPicPr>
          <p:cNvPr id="1026" name="Picture 2" descr="F:\для конкурса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7997">
            <a:off x="671045" y="1346473"/>
            <a:ext cx="3515740" cy="497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ля конкурса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7328">
            <a:off x="3263480" y="1536080"/>
            <a:ext cx="3510201" cy="496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для конкурса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940">
            <a:off x="5058343" y="2508165"/>
            <a:ext cx="3141732" cy="4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005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d366ce38582ec45be7a5ff074451c4f7f3e2c60"/>
</p:tagLst>
</file>

<file path=ppt/theme/theme1.xml><?xml version="1.0" encoding="utf-8"?>
<a:theme xmlns:a="http://schemas.openxmlformats.org/drawingml/2006/main" name="Тема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613</Words>
  <Application>Microsoft Office PowerPoint</Application>
  <PresentationFormat>Экран (4:3)</PresentationFormat>
  <Paragraphs>232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ИНФОРМАЦИЯ  О ПРОФЕССИОНАЛЬНЫХ ДОСТИЖЕНИЯХ </vt:lpstr>
      <vt:lpstr>Презентация PowerPoint</vt:lpstr>
      <vt:lpstr>Наличие собственной методической разработки</vt:lpstr>
      <vt:lpstr>Инновационные технологии:</vt:lpstr>
      <vt:lpstr>Актуальность и новизна</vt:lpstr>
      <vt:lpstr>Формы обучения:</vt:lpstr>
      <vt:lpstr>Направления работы предметной подготовки учащихся к ОГЭ и ЕГЭ: </vt:lpstr>
      <vt:lpstr>Инновационный опыт моей работы представлен: </vt:lpstr>
      <vt:lpstr>Публикации:</vt:lpstr>
      <vt:lpstr>Публикации:</vt:lpstr>
      <vt:lpstr>Динамика уровня освоения обучающимися учебного предмета за последние 3 года. </vt:lpstr>
      <vt:lpstr>Общее качество знаний по предмету</vt:lpstr>
      <vt:lpstr>   Диаграмма уровня и качества освоения обучающимися учебных программ по предмету    </vt:lpstr>
      <vt:lpstr> Качество освоения учебных программ  по классам </vt:lpstr>
      <vt:lpstr>Диаграмма качества освоения учебных программ по классам</vt:lpstr>
      <vt:lpstr>Презентация PowerPoint</vt:lpstr>
      <vt:lpstr> Результаты сдачи ЕГЭ по русскому языку  учащимися МБОУ СОШ №4 за 2 года (в 2016-2017 учебном году не было 11 класса) </vt:lpstr>
      <vt:lpstr> График среднего балла ЕГЭ за 2 года по школе  в сравнении со средним баллом по району </vt:lpstr>
      <vt:lpstr>Результаты всероссийских олимпиад:</vt:lpstr>
      <vt:lpstr>Внеурочная деятельность:</vt:lpstr>
      <vt:lpstr>Внеурочная деятельность:</vt:lpstr>
      <vt:lpstr>Достижения обучающихся  в конкурсных мероприятиях</vt:lpstr>
      <vt:lpstr>Региональный уровень</vt:lpstr>
      <vt:lpstr>Федеральный уровень</vt:lpstr>
      <vt:lpstr>Международный конкурс  «Старт в науке»</vt:lpstr>
      <vt:lpstr>Результаты отмечены:</vt:lpstr>
      <vt:lpstr>Наличие обучающихся, представивших свою деятельность по учебному предмету в тематических журналах, газетах, сборниках и других видах публикаций</vt:lpstr>
      <vt:lpstr> Общественная оценка высоких результатов внеурочной деятельности учителя </vt:lpstr>
      <vt:lpstr> Учебно-методический комплект по русскому языку для 5-9 классов включает: </vt:lpstr>
      <vt:lpstr>Подготовка к ОГЭ и ЕГЭ</vt:lpstr>
      <vt:lpstr>Образовательные онлайн-ресурсы</vt:lpstr>
      <vt:lpstr>Современные образовательные технологии:</vt:lpstr>
      <vt:lpstr>Курсы повышения квалификации:</vt:lpstr>
      <vt:lpstr>Непрерывность профессионального развития учителя</vt:lpstr>
      <vt:lpstr>Непрерывность профессионального развития учителя</vt:lpstr>
      <vt:lpstr>Непрерывность профессионального развития учителя</vt:lpstr>
      <vt:lpstr>Деятельность педагога в профессиональном экспертном сообществе</vt:lpstr>
      <vt:lpstr>Профессиональные конкурсы:</vt:lpstr>
      <vt:lpstr>Профессиональные конкурсы:</vt:lpstr>
      <vt:lpstr>Профессиональные конкурсы:</vt:lpstr>
      <vt:lpstr>Презентация PowerPoint</vt:lpstr>
      <vt:lpstr>Заголовок</vt:lpstr>
      <vt:lpstr>Презентация PowerPoint</vt:lpstr>
    </vt:vector>
  </TitlesOfParts>
  <Company>http://presentation-creation.ru/</Company>
  <LinksUpToDate>false</LinksUpToDate>
  <SharedDoc>false</SharedDoc>
  <HyperlinkBase>http://presentation-creation.ru/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obstinate</dc:creator>
  <cp:lastModifiedBy>User</cp:lastModifiedBy>
  <cp:revision>48</cp:revision>
  <dcterms:created xsi:type="dcterms:W3CDTF">2017-03-21T16:32:01Z</dcterms:created>
  <dcterms:modified xsi:type="dcterms:W3CDTF">2019-03-25T11:47:15Z</dcterms:modified>
</cp:coreProperties>
</file>