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80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81" r:id="rId15"/>
    <p:sldId id="279" r:id="rId16"/>
    <p:sldId id="275" r:id="rId17"/>
    <p:sldId id="267" r:id="rId18"/>
    <p:sldId id="270" r:id="rId19"/>
    <p:sldId id="277" r:id="rId20"/>
    <p:sldId id="271" r:id="rId21"/>
    <p:sldId id="276" r:id="rId22"/>
    <p:sldId id="272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08588509769614"/>
          <c:y val="0.19101418338806686"/>
          <c:w val="0.77336322543015457"/>
          <c:h val="0.734859847815157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0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обществознание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60</c:v>
                </c:pt>
                <c:pt idx="2">
                  <c:v>93</c:v>
                </c:pt>
              </c:numCache>
            </c:numRef>
          </c:val>
        </c:ser>
        <c:dLbls/>
        <c:axId val="69541888"/>
        <c:axId val="69543424"/>
      </c:barChart>
      <c:catAx>
        <c:axId val="69541888"/>
        <c:scaling>
          <c:orientation val="minMax"/>
        </c:scaling>
        <c:axPos val="b"/>
        <c:numFmt formatCode="General" sourceLinked="0"/>
        <c:tickLblPos val="nextTo"/>
        <c:crossAx val="69543424"/>
        <c:crosses val="autoZero"/>
        <c:auto val="1"/>
        <c:lblAlgn val="ctr"/>
        <c:lblOffset val="100"/>
      </c:catAx>
      <c:valAx>
        <c:axId val="69543424"/>
        <c:scaling>
          <c:orientation val="minMax"/>
        </c:scaling>
        <c:axPos val="l"/>
        <c:majorGridlines/>
        <c:numFmt formatCode="General" sourceLinked="1"/>
        <c:tickLblPos val="nextTo"/>
        <c:crossAx val="695418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G:\IMG_2676.M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72066" y="4357694"/>
            <a:ext cx="3678140" cy="1296144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Закончив высшую школу, </a:t>
            </a: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</a:rPr>
              <a:t>учитель не 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должен уходить в среднюю навсегда. 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П.Ф.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</a:rPr>
              <a:t>Каптерев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admin\Desktop\рабочий стол 24.07.18\конспекты\фото\IMG_20171017_135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642918"/>
            <a:ext cx="2754312" cy="345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851920" y="576971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Г. Белая Калитва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2019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85794"/>
            <a:ext cx="5357818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профессиональных достижениях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Мартыновой Татьяны Павловны,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учителя истории и обществознания МБОУ СОШ №5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kern="0" dirty="0">
                <a:solidFill>
                  <a:srgbClr val="000000"/>
                </a:solidFill>
                <a:latin typeface="Majestic"/>
              </a:rPr>
              <a:t>Участие и наличие в международных предметных олимпиадах школьников, вузовских олимпиадах и всероссийских заочных школах вызов</a:t>
            </a:r>
            <a:r>
              <a:rPr lang="ru-RU" altLang="ru-RU" sz="2000" b="1" kern="0" dirty="0">
                <a:solidFill>
                  <a:srgbClr val="000000"/>
                </a:solidFill>
                <a:latin typeface="Majestic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2015 – 2016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6489014"/>
              </p:ext>
            </p:extLst>
          </p:nvPr>
        </p:nvGraphicFramePr>
        <p:xfrm>
          <a:off x="827584" y="2276872"/>
          <a:ext cx="7344815" cy="38884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3854"/>
                <a:gridCol w="1409171"/>
                <a:gridCol w="2709003"/>
                <a:gridCol w="1192787"/>
              </a:tblGrid>
              <a:tr h="2287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 ученика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Похлёбина И.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Заочный этап Всероссийской Санкт-Петербургской интеллектуальной олимпиады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Пономарева А.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Российской государственности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Заочный  этап Всероссийской интеллектуальной олимпиады им. М.В.Ломоносова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Похлёбина И.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Очныйэтап Всероссийской Санкт-Петербургской интеллектуальной олимпиады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Пономарева А.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Российской государственности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Очный этап Всероссийской интеллектуальной олимпиады им. М.В.Ломоносова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87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2016 – 2017 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181045"/>
              </p:ext>
            </p:extLst>
          </p:nvPr>
        </p:nvGraphicFramePr>
        <p:xfrm>
          <a:off x="683568" y="836712"/>
          <a:ext cx="7848871" cy="1800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3433"/>
                <a:gridCol w="1542647"/>
                <a:gridCol w="2814841"/>
                <a:gridCol w="1317950"/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 ученика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Редкозубова Л.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Заочный этап Всероссийской Санкт-Петербургской интеллектуальной олимпиады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Редкозубова Л.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юного историка ИИМО ЮФУ учащихся общеобразовательных учреждений г. Ростова-на-Дону и Ростовской области 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семинарских занятиях (г. Ростов-на-Дону)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292494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2017 – 2018 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87246"/>
              </p:ext>
            </p:extLst>
          </p:nvPr>
        </p:nvGraphicFramePr>
        <p:xfrm>
          <a:off x="683568" y="3535253"/>
          <a:ext cx="7704856" cy="1837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4731"/>
                <a:gridCol w="1514342"/>
                <a:gridCol w="2670150"/>
                <a:gridCol w="1395633"/>
              </a:tblGrid>
              <a:tr h="262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 ученика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Редкозубова Л.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Заочный этап Всероссийской Санкт-Петербургской интеллектуальной олимпиады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 учащихся 9-11 классов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интеллектуальная открытая олимпиада «Наше наследие».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09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Участие обучающихся с докладами (проектами) по предмету в мероприятиях различного уровня: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2016 – 2017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632128"/>
              </p:ext>
            </p:extLst>
          </p:nvPr>
        </p:nvGraphicFramePr>
        <p:xfrm>
          <a:off x="539552" y="2132856"/>
          <a:ext cx="8064896" cy="41681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44416"/>
                <a:gridCol w="2209074"/>
                <a:gridCol w="2111406"/>
              </a:tblGrid>
              <a:tr h="36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тур конкурса «Овеянные славою флаг наш и герб».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Хрупина В. (9б)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 этап конкурса «Чистые руки» (антикоррупционное направление)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Гусаров К. (9а)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Тараканова В. (9а)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Научно-просветительский конкурс «Российский день истории-2016».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Хрупина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В. (9б)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 конкурс на лучшую исследовательскую работу «Страницы истории Великой Отечественной войны моей малой родины»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Комиссаров В. (10)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Хлебнов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М. 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(реферат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Усть-Белокалитвинская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под стопой фашистских оккупантов. 1942 – 1943»)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Памятки-обращения к голосующим впервые избирателям – ТИК совместно с отделом образования Администрации Белокадитвинского района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Хрупина В. (9б)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21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2017 – 2018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80573"/>
              </p:ext>
            </p:extLst>
          </p:nvPr>
        </p:nvGraphicFramePr>
        <p:xfrm>
          <a:off x="539552" y="1052736"/>
          <a:ext cx="7776864" cy="309524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933127"/>
                <a:gridCol w="1807738"/>
                <a:gridCol w="2035999"/>
              </a:tblGrid>
              <a:tr h="39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Интернет-проект «80 лет Ростовской области: интересные факты, значимые события, выдающиеся земляки»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Феофанов А. (10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II степени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 конкурс молодёжных проектов стратегии социально-экономического развития «Россия – 2035»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БодриковаЮ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(11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 заочного тура (эссе)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Всемирный тест по истории Отечества «Каждый день горжусь Россией»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 учащихся 9-11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ТИК совместно с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Белокалитвинским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Отделом Образования «Знаток Конституции и избирательного права»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Бодрикова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Ю. (11),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Меженкова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 (11)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70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357166"/>
            <a:ext cx="6157898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Учащийся 11 класса </a:t>
            </a:r>
            <a:r>
              <a:rPr lang="ru-RU" sz="2800" dirty="0" smtClean="0">
                <a:hlinkClick r:id="rId2" action="ppaction://hlinkfile"/>
              </a:rPr>
              <a:t>Феофанов Александр </a:t>
            </a:r>
            <a:r>
              <a:rPr lang="ru-RU" sz="2800" dirty="0" smtClean="0"/>
              <a:t>в 2019 году стал победителем регионального этапа Всероссийской олимпиады школьников по технологии, но в качестве своего проекта он взял за основу славянскую лиру IX-XIII веков, что является проявлением увлечённости обучающимся историей России.</a:t>
            </a:r>
          </a:p>
          <a:p>
            <a:endParaRPr lang="ru-RU" dirty="0"/>
          </a:p>
        </p:txBody>
      </p:sp>
      <p:pic>
        <p:nvPicPr>
          <p:cNvPr id="4" name="Рисунок 3" descr="J:\IMG_26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282024" cy="303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507149" cy="35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357298"/>
            <a:ext cx="3225783" cy="47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496"/>
            <a:ext cx="2714644" cy="383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5"/>
            <a:ext cx="8229600" cy="2808311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2016 г. Благодарственное письмо за участие во Всероссийской интеллектуальной открытой олимпиаде «Наше наследие».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2017 г. Благодарственное письмо за участие во Всероссийской интеллектуальной открытой олимпиаде «Наше наследие».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49" y="3143248"/>
            <a:ext cx="247482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1810"/>
            <a:ext cx="2500330" cy="353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373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kern="0" dirty="0">
                <a:solidFill>
                  <a:srgbClr val="000000"/>
                </a:solidFill>
                <a:latin typeface="Majestic"/>
              </a:rPr>
              <a:t>Методическая работа</a:t>
            </a:r>
            <a:endParaRPr lang="ru-RU" sz="3200" dirty="0"/>
          </a:p>
        </p:txBody>
      </p:sp>
      <p:pic>
        <p:nvPicPr>
          <p:cNvPr id="4" name="Picture 4" descr="C:\Users\admin\Desktop\рабочий стол 24.07.18\конспекты\Новая папка (2)\IMG_20170222_084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187142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1628800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Являюсь руководителем школьного методического объединения учителей истории и обществознания.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58112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Систематически в школе проводятся декады истории и обществознания, помогая учащимся узнавать интересные факты из истории Отечества и зарубежной истории, обществознанию, праву и экономике.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129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Методы и приёмы критического мышления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мозговой штурм;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err="1" smtClean="0"/>
              <a:t>синквейн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кластер;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err="1" smtClean="0"/>
              <a:t>фишбоун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err="1" smtClean="0"/>
              <a:t>инсерт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понятийно-терминологический диктант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0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9"/>
            <a:ext cx="8568951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78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Образование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1991., Каменск-</a:t>
            </a:r>
            <a:r>
              <a:rPr lang="ru-RU" sz="2400" dirty="0" err="1" smtClean="0"/>
              <a:t>Шахтинское</a:t>
            </a:r>
            <a:r>
              <a:rPr lang="ru-RU" sz="2400" dirty="0" smtClean="0"/>
              <a:t> педагогическое училище, учитель начальных классов.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1998 г., Ростовский Государственный университет, историк, преподаватель по специальности «История».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66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Внеклассная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/>
              <a:t>Являюсь руководителем 7б класса.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Использую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различные формы и методы индивидуальной профилактической работы с обучающимися: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– посещение на дому с целью контроля за подростками, их занятостью в свободное от занятий, а также каникулярное время, подготовкой к урокам;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– посещение уроков с целью выяснения уровня подготовки учащихся к занятиям;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–консультирование родителей,  учителей-предметников с целью выработки подходов к воспитанию и обучению подростков;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– индивидуальные и коллективные профилактические беседы с подростками; 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– вовлечение подростков в общественно-значимую деятельность  школы.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34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07" y="620687"/>
            <a:ext cx="8240465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3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Внеурочная </a:t>
            </a:r>
            <a:r>
              <a:rPr lang="ru-RU" altLang="ru-RU" dirty="0" smtClean="0"/>
              <a:t>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68" y="1858566"/>
            <a:ext cx="8229600" cy="485658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Результатом данной работы стало  участие учащихся класса, где 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являюсь классным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руководителем,  в массовых мероприятиях:  экологические акции, Дни Здоровья, экскурсии, участие в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ЮИДе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</a:t>
            </a: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Picture 5" descr="C:\Users\adm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51" y="1124744"/>
            <a:ext cx="822960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5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18797">
            <a:off x="1428728" y="1285860"/>
            <a:ext cx="2803075" cy="39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412">
            <a:off x="4286248" y="1285860"/>
            <a:ext cx="27283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4672"/>
            <a:ext cx="7542233" cy="8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268760"/>
            <a:ext cx="8280920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2016 ГБОУ ДПР РО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РИПКиППРО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«Совершенствование подходов к оцениванию развёрнутых ответов экзаменационных работ участников ГИА-9 экспертами территориальных предметных комиссий» (24 ч);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2017 АНО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Сотис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-Центр» «Основные понятия и технологии организации инклюзивной образовательной среды школы» (24 ч);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2018 АНОДПР «Кириллица» «Актуальные вопросы преподавания курсов ОРКСЭ и ОДНКНР в общеобразовательной организации в условиях реализации ФГОС» (144 ч);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2018 АНО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Сотис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-Центр» «Современные технологии работы учителя истории и обществознания с учащимися в соответствии с требованиями ФГОС ОО» (36 ч);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2018 АНО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Сотис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-Центр» «Основные принципы и навыки оказания первой помощи (медицинской, психологической, педагогической) учащимися в условиях инклюзивной образовательной среды общеобразовательной школы» (24 ч)</a:t>
            </a: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Мои достижения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Результаты ЕГЭ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Количество учащихся, сдававших ЕГЭ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574649"/>
              </p:ext>
            </p:extLst>
          </p:nvPr>
        </p:nvGraphicFramePr>
        <p:xfrm>
          <a:off x="1115616" y="2132856"/>
          <a:ext cx="6984777" cy="720081"/>
        </p:xfrm>
        <a:graphic>
          <a:graphicData uri="http://schemas.openxmlformats.org/drawingml/2006/table">
            <a:tbl>
              <a:tblPr firstRow="1" firstCol="1" bandRow="1"/>
              <a:tblGrid>
                <a:gridCol w="1957536"/>
                <a:gridCol w="1675747"/>
                <a:gridCol w="1675747"/>
                <a:gridCol w="1675747"/>
              </a:tblGrid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9112"/>
            <a:ext cx="80278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1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1287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2017- 2018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8349226"/>
              </p:ext>
            </p:extLst>
          </p:nvPr>
        </p:nvGraphicFramePr>
        <p:xfrm>
          <a:off x="683568" y="3233449"/>
          <a:ext cx="7632847" cy="16357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0964"/>
                <a:gridCol w="1043498"/>
                <a:gridCol w="784055"/>
                <a:gridCol w="784055"/>
                <a:gridCol w="784055"/>
                <a:gridCol w="784055"/>
                <a:gridCol w="784055"/>
                <a:gridCol w="784055"/>
                <a:gridCol w="784055"/>
              </a:tblGrid>
              <a:tr h="97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выбравших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выбравших, в %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Самый высокий балл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 по району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 по РО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 по РФ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31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Самый высокой балл по истории и обществознанию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5"/>
            <a:ext cx="2928958" cy="41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454" y="3143248"/>
            <a:ext cx="41412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85794"/>
            <a:ext cx="2714644" cy="383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kern="0" dirty="0">
                <a:solidFill>
                  <a:srgbClr val="000000"/>
                </a:solidFill>
                <a:latin typeface="Majestic"/>
              </a:rPr>
              <a:t>Наличие призеров муниципального, регионального, федерального этапов всероссийской олимпиады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2015 – 2016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836656"/>
              </p:ext>
            </p:extLst>
          </p:nvPr>
        </p:nvGraphicFramePr>
        <p:xfrm>
          <a:off x="683568" y="2060848"/>
          <a:ext cx="7704856" cy="12961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88373"/>
                <a:gridCol w="2005898"/>
                <a:gridCol w="2588160"/>
                <a:gridCol w="2322425"/>
              </a:tblGrid>
              <a:tr h="264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Похлёбина И. (11)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Похлёбина И.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МХК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Пономарева А.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36450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2016 – 2017 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302543"/>
              </p:ext>
            </p:extLst>
          </p:nvPr>
        </p:nvGraphicFramePr>
        <p:xfrm>
          <a:off x="1475656" y="4365104"/>
          <a:ext cx="7056784" cy="12241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5784"/>
                <a:gridCol w="1386451"/>
                <a:gridCol w="2424661"/>
                <a:gridCol w="1269888"/>
              </a:tblGrid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 ученика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Джафарова В. (9а)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Редкозубова Л.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42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2017 – 2018 </a:t>
            </a:r>
          </a:p>
          <a:p>
            <a:pPr marL="0" indent="0" algn="ctr">
              <a:buNone/>
            </a:pP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8038028"/>
              </p:ext>
            </p:extLst>
          </p:nvPr>
        </p:nvGraphicFramePr>
        <p:xfrm>
          <a:off x="755573" y="1556793"/>
          <a:ext cx="7560842" cy="3119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07842"/>
                <a:gridCol w="1486037"/>
                <a:gridCol w="2739093"/>
                <a:gridCol w="1227870"/>
              </a:tblGrid>
              <a:tr h="32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 ученика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Редкозубова Л.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Пономарёв М (7в)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Солдатов А. (10)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БодриковаЮ.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Назарова Т. (11)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 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92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1108</Words>
  <Application>Microsoft Office PowerPoint</Application>
  <PresentationFormat>Экран (4:3)</PresentationFormat>
  <Paragraphs>242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Образование </vt:lpstr>
      <vt:lpstr>Слайд 3</vt:lpstr>
      <vt:lpstr>Мои достижения Результаты ЕГЭ </vt:lpstr>
      <vt:lpstr>Слайд 5</vt:lpstr>
      <vt:lpstr>Самый высокой балл по истории и обществознанию</vt:lpstr>
      <vt:lpstr>Слайд 7</vt:lpstr>
      <vt:lpstr>Наличие призеров муниципального, регионального, федерального этапов всероссийской олимпиады школьников</vt:lpstr>
      <vt:lpstr>Слайд 9</vt:lpstr>
      <vt:lpstr>Участие и наличие в международных предметных олимпиадах школьников, вузовских олимпиадах и всероссийских заочных школах вызов </vt:lpstr>
      <vt:lpstr>Слайд 11</vt:lpstr>
      <vt:lpstr>Участие обучающихся с докладами (проектами) по предмету в мероприятиях различного уровня:</vt:lpstr>
      <vt:lpstr>Слайд 13</vt:lpstr>
      <vt:lpstr>Слайд 14</vt:lpstr>
      <vt:lpstr>Слайд 15</vt:lpstr>
      <vt:lpstr>Слайд 16</vt:lpstr>
      <vt:lpstr>Методическая работа</vt:lpstr>
      <vt:lpstr>Слайд 18</vt:lpstr>
      <vt:lpstr>Слайд 19</vt:lpstr>
      <vt:lpstr>Внеклассная работа</vt:lpstr>
      <vt:lpstr>Слайд 21</vt:lpstr>
      <vt:lpstr>Внеурочная деятельность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21</cp:revision>
  <dcterms:created xsi:type="dcterms:W3CDTF">2013-08-20T22:02:58Z</dcterms:created>
  <dcterms:modified xsi:type="dcterms:W3CDTF">2019-03-26T12:01:05Z</dcterms:modified>
</cp:coreProperties>
</file>